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8" r:id="rId4"/>
    <p:sldId id="258" r:id="rId5"/>
    <p:sldId id="273" r:id="rId6"/>
    <p:sldId id="271" r:id="rId7"/>
    <p:sldId id="272" r:id="rId8"/>
    <p:sldId id="274" r:id="rId9"/>
    <p:sldId id="275" r:id="rId10"/>
    <p:sldId id="276" r:id="rId11"/>
    <p:sldId id="279" r:id="rId12"/>
    <p:sldId id="277" r:id="rId13"/>
    <p:sldId id="278" r:id="rId14"/>
    <p:sldId id="259" r:id="rId15"/>
    <p:sldId id="270" r:id="rId16"/>
    <p:sldId id="261" r:id="rId17"/>
    <p:sldId id="269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DM Sans" pitchFamily="2" charset="77"/>
      <p:regular r:id="rId24"/>
      <p:bold r:id="rId25"/>
      <p:italic r:id="rId26"/>
      <p:boldItalic r:id="rId27"/>
    </p:embeddedFont>
    <p:embeddedFont>
      <p:font typeface="Montserrat Classic Bold" pitchFamily="2" charset="77"/>
      <p:regular r:id="rId28"/>
      <p:bold r:id="rId29"/>
    </p:embeddedFont>
    <p:embeddedFont>
      <p:font typeface="Oswald Bold" pitchFamily="2" charset="77"/>
      <p:regular r:id="rId30"/>
      <p:bold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 autoAdjust="0"/>
    <p:restoredTop sz="91047" autoAdjust="0"/>
  </p:normalViewPr>
  <p:slideViewPr>
    <p:cSldViewPr>
      <p:cViewPr>
        <p:scale>
          <a:sx n="58" d="100"/>
          <a:sy n="58" d="100"/>
        </p:scale>
        <p:origin x="2424" y="12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D5C391-A7C5-4339-9768-B3881854732C}" type="datetimeFigureOut">
              <a:rPr lang="en-US" smtClean="0"/>
              <a:t>5/13/23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4EBEA9-E082-4502-B2CE-D48F86905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62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EBEA9-E082-4502-B2CE-D48F869051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215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Driver and </a:t>
            </a:r>
            <a:r>
              <a:rPr lang="en-US" dirty="0" err="1"/>
              <a:t>passengenr</a:t>
            </a:r>
            <a:r>
              <a:rPr lang="en-US" dirty="0"/>
              <a:t> pressing up and down at the same time</a:t>
            </a:r>
          </a:p>
          <a:p>
            <a:pPr marL="228600" indent="-228600">
              <a:buAutoNum type="arabicPeriod"/>
            </a:pPr>
            <a:r>
              <a:rPr lang="en-US" dirty="0"/>
              <a:t>Auto up or down and wants to stop it </a:t>
            </a:r>
          </a:p>
          <a:p>
            <a:pPr marL="228600" indent="-228600">
              <a:buAutoNum type="arabicPeriod"/>
            </a:pPr>
            <a:r>
              <a:rPr lang="en-US" dirty="0"/>
              <a:t>Jamming </a:t>
            </a:r>
          </a:p>
          <a:p>
            <a:pPr marL="228600" indent="-228600">
              <a:buAutoNum type="arabicPeriod"/>
            </a:pPr>
            <a:r>
              <a:rPr lang="en-US" dirty="0"/>
              <a:t>Limit </a:t>
            </a:r>
            <a:r>
              <a:rPr lang="en-US" dirty="0" err="1"/>
              <a:t>sw</a:t>
            </a:r>
            <a:r>
              <a:rPr lang="en-US" dirty="0"/>
              <a:t> up and down with auto</a:t>
            </a:r>
          </a:p>
          <a:p>
            <a:pPr marL="228600" indent="-228600">
              <a:buAutoNum type="arabicPeriod"/>
            </a:pPr>
            <a:r>
              <a:rPr lang="en-US" dirty="0"/>
              <a:t>Limit </a:t>
            </a:r>
            <a:r>
              <a:rPr lang="en-US" dirty="0" err="1"/>
              <a:t>sw</a:t>
            </a:r>
            <a:r>
              <a:rPr lang="en-US" dirty="0"/>
              <a:t> up and down manual</a:t>
            </a:r>
          </a:p>
          <a:p>
            <a:pPr marL="228600" indent="-228600">
              <a:buAutoNum type="arabicPeriod"/>
            </a:pPr>
            <a:r>
              <a:rPr lang="en-US" dirty="0"/>
              <a:t>Driver lock and test pass not working and driver working</a:t>
            </a:r>
          </a:p>
          <a:p>
            <a:pPr marL="228600" indent="-228600">
              <a:buAutoNum type="arabicPeriod"/>
            </a:pPr>
            <a:r>
              <a:rPr lang="en-US" dirty="0"/>
              <a:t>Auto up and limit </a:t>
            </a:r>
            <a:r>
              <a:rPr lang="en-US" dirty="0" err="1"/>
              <a:t>sw</a:t>
            </a:r>
            <a:r>
              <a:rPr lang="en-US"/>
              <a:t> down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4EBEA9-E082-4502-B2CE-D48F869051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44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jpe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3.svg"/><Relationship Id="rId10" Type="http://schemas.openxmlformats.org/officeDocument/2006/relationships/image" Target="../media/image10.jpeg"/><Relationship Id="rId4" Type="http://schemas.openxmlformats.org/officeDocument/2006/relationships/image" Target="../media/image2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3810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7659121">
            <a:off x="15091031" y="5585714"/>
            <a:ext cx="7629294" cy="78285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3258071" y="-4629150"/>
            <a:ext cx="9022634" cy="92583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4236347" y="3202251"/>
            <a:ext cx="10394053" cy="4702174"/>
            <a:chOff x="0" y="0"/>
            <a:chExt cx="1895495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95495" cy="812800"/>
            </a:xfrm>
            <a:custGeom>
              <a:avLst/>
              <a:gdLst/>
              <a:ahLst/>
              <a:cxnLst/>
              <a:rect l="l" t="t" r="r" b="b"/>
              <a:pathLst>
                <a:path w="1895495" h="812800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4328907" y="2962885"/>
            <a:ext cx="9815307" cy="1076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4800" spc="692" dirty="0">
                <a:solidFill>
                  <a:srgbClr val="231F20"/>
                </a:solidFill>
                <a:latin typeface="Oswald Bold"/>
              </a:rPr>
              <a:t>CSE411</a:t>
            </a:r>
            <a:endParaRPr lang="en-US" sz="7063" spc="692" dirty="0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19596" y="7482578"/>
            <a:ext cx="12848809" cy="42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endParaRPr lang="en-US" sz="2653" spc="140" dirty="0">
              <a:solidFill>
                <a:srgbClr val="231F20"/>
              </a:solidFill>
              <a:latin typeface="Montserrat Classic Bold"/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CA8C250A-1C1B-CA3B-8875-7FA86A260C97}"/>
              </a:ext>
            </a:extLst>
          </p:cNvPr>
          <p:cNvSpPr txBox="1"/>
          <p:nvPr/>
        </p:nvSpPr>
        <p:spPr>
          <a:xfrm>
            <a:off x="4525719" y="4626040"/>
            <a:ext cx="9815307" cy="2388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4800" spc="692" dirty="0">
                <a:solidFill>
                  <a:srgbClr val="231F20"/>
                </a:solidFill>
                <a:latin typeface="Oswald Bold"/>
              </a:rPr>
              <a:t>Power window control system</a:t>
            </a:r>
          </a:p>
          <a:p>
            <a:pPr algn="ctr">
              <a:lnSpc>
                <a:spcPts val="9748"/>
              </a:lnSpc>
            </a:pPr>
            <a:endParaRPr lang="en-US" sz="7063" spc="692" dirty="0">
              <a:solidFill>
                <a:srgbClr val="231F20"/>
              </a:solidFill>
              <a:latin typeface="Oswald Bold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7D7FA96-39F5-F811-CF55-98980FD0F65F}"/>
              </a:ext>
            </a:extLst>
          </p:cNvPr>
          <p:cNvSpPr/>
          <p:nvPr/>
        </p:nvSpPr>
        <p:spPr>
          <a:xfrm>
            <a:off x="14478000" y="52070"/>
            <a:ext cx="3581400" cy="270695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Oswald Bold" panose="020B0604020202020204" charset="0"/>
              </a:rPr>
              <a:t>TEAM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PASSENGER CONTROL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24EFEC4-D0DF-141C-7AF6-A94F5398F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97" y="3385240"/>
            <a:ext cx="7619995" cy="51872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11D1B3E-C1BA-1FB6-6A34-F38FD3AFDB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6571" y="4285283"/>
            <a:ext cx="6881581" cy="493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21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MOTOR DRIVER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9889AD4-BC87-0E28-D013-BECC9A6E58D1}"/>
              </a:ext>
            </a:extLst>
          </p:cNvPr>
          <p:cNvSpPr txBox="1"/>
          <p:nvPr/>
        </p:nvSpPr>
        <p:spPr>
          <a:xfrm>
            <a:off x="7239000" y="3770236"/>
            <a:ext cx="8688906" cy="2561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This is the motor driver used to </a:t>
            </a:r>
          </a:p>
          <a:p>
            <a:pPr>
              <a:lnSpc>
                <a:spcPts val="2734"/>
              </a:lnSpc>
            </a:pPr>
            <a:endParaRPr lang="en-US" sz="3600" spc="194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make the motor rotate clockwise </a:t>
            </a:r>
          </a:p>
          <a:p>
            <a:pPr>
              <a:lnSpc>
                <a:spcPts val="2734"/>
              </a:lnSpc>
            </a:pPr>
            <a:endParaRPr lang="en-US" sz="3600" spc="194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and anti-clockwise to move the </a:t>
            </a:r>
          </a:p>
          <a:p>
            <a:pPr>
              <a:lnSpc>
                <a:spcPts val="2734"/>
              </a:lnSpc>
            </a:pPr>
            <a:endParaRPr lang="en-US" sz="3600" spc="194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window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092C07-5433-C764-1F82-E39D312B9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412" y="3308876"/>
            <a:ext cx="5355587" cy="672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85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796793" y="1506885"/>
            <a:ext cx="13716000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WINDOWS MOVEMENT UP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B025CD-D07D-6430-83FD-0356A7316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201" y="3158430"/>
            <a:ext cx="7040203" cy="62465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F32A9FF-270B-AFDC-A167-AFF7D2713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5383" y="3268042"/>
            <a:ext cx="8553917" cy="3750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281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2286000" y="1506885"/>
            <a:ext cx="13921817" cy="1308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WINDOWS MOVEMENT DOWN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FB69BD-0366-6CD0-08ED-31D6113ED3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7402"/>
          <a:stretch/>
        </p:blipFill>
        <p:spPr>
          <a:xfrm>
            <a:off x="562004" y="3240526"/>
            <a:ext cx="8694897" cy="68061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79C541-3F84-9FC4-BD11-DD28BB9DA4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04" r="6038"/>
          <a:stretch/>
        </p:blipFill>
        <p:spPr>
          <a:xfrm>
            <a:off x="9427568" y="3339059"/>
            <a:ext cx="8298428" cy="455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63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86000" y="1253217"/>
            <a:ext cx="13267230" cy="600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7200" spc="247" dirty="0">
                <a:solidFill>
                  <a:srgbClr val="231F20"/>
                </a:solidFill>
                <a:latin typeface="DM Sans"/>
              </a:rPr>
              <a:t>STATE DIAGRAM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479722" y="-4833750"/>
            <a:ext cx="7616557" cy="781549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176364">
            <a:off x="-4105129" y="6530238"/>
            <a:ext cx="7616557" cy="7815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CA1467-6CB5-1B1B-8747-4A682C7564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127450"/>
            <a:ext cx="13878372" cy="7734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86000" y="1253217"/>
            <a:ext cx="13267230" cy="600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7200" spc="247" dirty="0">
                <a:solidFill>
                  <a:srgbClr val="231F20"/>
                </a:solidFill>
                <a:latin typeface="DM Sans"/>
              </a:rPr>
              <a:t>Circuit Topology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479722" y="-4833750"/>
            <a:ext cx="7616557" cy="781549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176364">
            <a:off x="-4105129" y="6530238"/>
            <a:ext cx="7616557" cy="78154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2CDDA65-2B53-6E8D-1CC5-1375420031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1886457"/>
            <a:ext cx="11988800" cy="7240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855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8169367" y="-10264537"/>
            <a:ext cx="15841853" cy="162556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720102" y="3030981"/>
            <a:ext cx="12057353" cy="3422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948"/>
              </a:lnSpc>
            </a:pPr>
            <a:r>
              <a:rPr lang="en-US" sz="10107" spc="990" dirty="0">
                <a:solidFill>
                  <a:srgbClr val="FFFFFF"/>
                </a:solidFill>
                <a:latin typeface="Oswald Bold"/>
              </a:rPr>
              <a:t>HANDLING CORNER CASES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47294" y="-3843198"/>
            <a:ext cx="15841853" cy="1625563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10580377">
            <a:off x="9407140" y="-9309963"/>
            <a:ext cx="24036383" cy="2466419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75823" y="1666713"/>
            <a:ext cx="9296399" cy="48676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THANK'S FOR WATCHING </a:t>
            </a:r>
          </a:p>
          <a:p>
            <a:pPr marL="0" lvl="0" indent="0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ANY QUESTION?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flipH="1">
            <a:off x="-4254153" y="7476061"/>
            <a:ext cx="11881594" cy="356447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10C8C6E-9C1C-8418-112F-4EED704B6994}"/>
              </a:ext>
            </a:extLst>
          </p:cNvPr>
          <p:cNvSpPr/>
          <p:nvPr/>
        </p:nvSpPr>
        <p:spPr>
          <a:xfrm>
            <a:off x="14706600" y="2019300"/>
            <a:ext cx="3581400" cy="270695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Oswald Bold" panose="020B0604020202020204" charset="0"/>
              </a:rPr>
              <a:t>TEAM 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7659121">
            <a:off x="-4012602" y="5585714"/>
            <a:ext cx="7629294" cy="782856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019320" y="2901697"/>
            <a:ext cx="1400485" cy="4664583"/>
            <a:chOff x="0" y="0"/>
            <a:chExt cx="368852" cy="171013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710137"/>
            </a:xfrm>
            <a:custGeom>
              <a:avLst/>
              <a:gdLst/>
              <a:ahLst/>
              <a:cxnLst/>
              <a:rect l="l" t="t" r="r" b="b"/>
              <a:pathLst>
                <a:path w="368852" h="1710137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980992" y="1036994"/>
            <a:ext cx="7416941" cy="1683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CONTENT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016048">
            <a:off x="12243487" y="-1005305"/>
            <a:ext cx="10749463" cy="268736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231353" y="3225185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31353" y="4022304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231353" y="4903461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231353" y="5700580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250954" y="6492957"/>
            <a:ext cx="937219" cy="65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07430" y="3333137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TEAM ROLES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07430" y="4127355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PROJECT DESCRIPTION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07430" y="5047445"/>
            <a:ext cx="5790503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STATE DIAGRAM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07430" y="5841663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CIRCUIT TOPOLOGY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7430" y="6642507"/>
            <a:ext cx="6076629" cy="42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83"/>
              </a:lnSpc>
              <a:spcBef>
                <a:spcPct val="0"/>
              </a:spcBef>
            </a:pPr>
            <a:r>
              <a:rPr lang="en-US" sz="2524" spc="247" dirty="0">
                <a:solidFill>
                  <a:srgbClr val="231F20"/>
                </a:solidFill>
                <a:latin typeface="DM Sans"/>
              </a:rPr>
              <a:t>HANDLING CORNER CASES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887923">
            <a:off x="-6937517" y="-8747353"/>
            <a:ext cx="13977230" cy="1434230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0580377">
            <a:off x="10646613" y="3123224"/>
            <a:ext cx="12102934" cy="1241905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095390" y="2189158"/>
            <a:ext cx="13617940" cy="688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9600" spc="247" dirty="0">
                <a:solidFill>
                  <a:srgbClr val="231F20"/>
                </a:solidFill>
                <a:latin typeface="DM Sans"/>
              </a:rPr>
              <a:t>TEAM ROLES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589584" y="4796380"/>
            <a:ext cx="3145217" cy="5236650"/>
            <a:chOff x="0" y="0"/>
            <a:chExt cx="862412" cy="9418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33652" y="6533697"/>
            <a:ext cx="1937363" cy="840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Marc</a:t>
            </a:r>
          </a:p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 Nagy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0676" y="7638427"/>
            <a:ext cx="2302097" cy="956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Windows movement up +Emergency</a:t>
            </a:r>
          </a:p>
        </p:txBody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767280" y="3658476"/>
            <a:ext cx="2723245" cy="2643251"/>
            <a:chOff x="-23041" y="66269"/>
            <a:chExt cx="6542159" cy="6349987"/>
          </a:xfrm>
        </p:grpSpPr>
        <p:sp>
          <p:nvSpPr>
            <p:cNvPr id="12" name="Freeform 12"/>
            <p:cNvSpPr>
              <a:spLocks noChangeAspect="1"/>
            </p:cNvSpPr>
            <p:nvPr/>
          </p:nvSpPr>
          <p:spPr>
            <a:xfrm>
              <a:off x="-23041" y="119185"/>
              <a:ext cx="6542159" cy="6244241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EG" dirty="0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7592023" y="4824953"/>
            <a:ext cx="3145217" cy="5223490"/>
            <a:chOff x="0" y="0"/>
            <a:chExt cx="862412" cy="9418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8005441" y="6558496"/>
            <a:ext cx="2213980" cy="840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Philopateer</a:t>
            </a:r>
            <a:r>
              <a:rPr lang="en-US" sz="2738" spc="136" dirty="0">
                <a:solidFill>
                  <a:srgbClr val="FFFBFB"/>
                </a:solidFill>
                <a:latin typeface="DM Sans"/>
              </a:rPr>
              <a:t> Samuel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013582" y="7567078"/>
            <a:ext cx="2302097" cy="1598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Driver motor</a:t>
            </a:r>
          </a:p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Hardware</a:t>
            </a:r>
          </a:p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Passenger control </a:t>
            </a:r>
          </a:p>
          <a:p>
            <a:pPr algn="ctr">
              <a:lnSpc>
                <a:spcPts val="2464"/>
              </a:lnSpc>
            </a:pPr>
            <a:endParaRPr lang="en-US" sz="2053" spc="102" dirty="0">
              <a:solidFill>
                <a:srgbClr val="FFFBFB"/>
              </a:solidFill>
              <a:latin typeface="DM Sans"/>
            </a:endParaRPr>
          </a:p>
        </p:txBody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7759084" y="3655690"/>
            <a:ext cx="2706695" cy="2696122"/>
            <a:chOff x="0" y="0"/>
            <a:chExt cx="6502400" cy="6477000"/>
          </a:xfrm>
        </p:grpSpPr>
        <p:sp>
          <p:nvSpPr>
            <p:cNvPr id="20" name="Freeform 20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EG" dirty="0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1726664" y="4821179"/>
            <a:ext cx="3145217" cy="5172202"/>
            <a:chOff x="0" y="0"/>
            <a:chExt cx="862412" cy="9418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1944355" y="6558496"/>
            <a:ext cx="2789698" cy="840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 err="1">
                <a:solidFill>
                  <a:srgbClr val="FFFBFB"/>
                </a:solidFill>
                <a:latin typeface="DM Sans"/>
              </a:rPr>
              <a:t>Marcous</a:t>
            </a:r>
            <a:endParaRPr lang="en-US" sz="2738" spc="136" dirty="0">
              <a:solidFill>
                <a:srgbClr val="FFFBFB"/>
              </a:solidFill>
              <a:latin typeface="DM Sans"/>
            </a:endParaRPr>
          </a:p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 Wael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19903" y="7703360"/>
            <a:ext cx="4038600" cy="12774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Initialization</a:t>
            </a:r>
          </a:p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Windows movement</a:t>
            </a:r>
          </a:p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 down</a:t>
            </a:r>
          </a:p>
          <a:p>
            <a:pPr algn="ctr">
              <a:lnSpc>
                <a:spcPts val="2464"/>
              </a:lnSpc>
            </a:pPr>
            <a:endParaRPr lang="en-US" sz="2053" spc="102" dirty="0">
              <a:solidFill>
                <a:srgbClr val="FFFBFB"/>
              </a:solidFill>
              <a:latin typeface="DM Sans"/>
            </a:endParaRPr>
          </a:p>
        </p:txBody>
      </p: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1913951" y="3655690"/>
            <a:ext cx="2706695" cy="2696122"/>
            <a:chOff x="0" y="0"/>
            <a:chExt cx="6502400" cy="6477000"/>
          </a:xfrm>
        </p:grpSpPr>
        <p:sp>
          <p:nvSpPr>
            <p:cNvPr id="28" name="Freeform 28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9"/>
          <a:srcRect t="46379"/>
          <a:stretch>
            <a:fillRect/>
          </a:stretch>
        </p:blipFill>
        <p:spPr>
          <a:xfrm>
            <a:off x="614568" y="10033030"/>
            <a:ext cx="3145217" cy="333081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9"/>
          <a:srcRect t="46379"/>
          <a:stretch>
            <a:fillRect/>
          </a:stretch>
        </p:blipFill>
        <p:spPr>
          <a:xfrm>
            <a:off x="7676605" y="10022679"/>
            <a:ext cx="3145217" cy="333081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9"/>
          <a:srcRect t="46379"/>
          <a:stretch>
            <a:fillRect/>
          </a:stretch>
        </p:blipFill>
        <p:spPr>
          <a:xfrm>
            <a:off x="11766595" y="9993381"/>
            <a:ext cx="3145217" cy="333081"/>
          </a:xfrm>
          <a:prstGeom prst="rect">
            <a:avLst/>
          </a:prstGeom>
        </p:spPr>
      </p:pic>
      <p:grpSp>
        <p:nvGrpSpPr>
          <p:cNvPr id="34" name="Group 6">
            <a:extLst>
              <a:ext uri="{FF2B5EF4-FFF2-40B4-BE49-F238E27FC236}">
                <a16:creationId xmlns:a16="http://schemas.microsoft.com/office/drawing/2014/main" id="{543111CD-BB32-61B7-659F-ED275F9709E0}"/>
              </a:ext>
            </a:extLst>
          </p:cNvPr>
          <p:cNvGrpSpPr/>
          <p:nvPr/>
        </p:nvGrpSpPr>
        <p:grpSpPr>
          <a:xfrm>
            <a:off x="4161601" y="4841053"/>
            <a:ext cx="3145217" cy="5191291"/>
            <a:chOff x="0" y="0"/>
            <a:chExt cx="862412" cy="941838"/>
          </a:xfrm>
        </p:grpSpPr>
        <p:sp>
          <p:nvSpPr>
            <p:cNvPr id="35" name="Freeform 7">
              <a:extLst>
                <a:ext uri="{FF2B5EF4-FFF2-40B4-BE49-F238E27FC236}">
                  <a16:creationId xmlns:a16="http://schemas.microsoft.com/office/drawing/2014/main" id="{09FCD262-7C79-FF53-F6E8-C7C6F5106488}"/>
                </a:ext>
              </a:extLst>
            </p:cNvPr>
            <p:cNvSpPr/>
            <p:nvPr/>
          </p:nvSpPr>
          <p:spPr>
            <a:xfrm>
              <a:off x="0" y="0"/>
              <a:ext cx="862412" cy="941838"/>
            </a:xfrm>
            <a:custGeom>
              <a:avLst/>
              <a:gdLst/>
              <a:ahLst/>
              <a:cxnLst/>
              <a:rect l="l" t="t" r="r" b="b"/>
              <a:pathLst>
                <a:path w="862412" h="941838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</p:spPr>
        </p:sp>
        <p:sp>
          <p:nvSpPr>
            <p:cNvPr id="36" name="TextBox 8">
              <a:extLst>
                <a:ext uri="{FF2B5EF4-FFF2-40B4-BE49-F238E27FC236}">
                  <a16:creationId xmlns:a16="http://schemas.microsoft.com/office/drawing/2014/main" id="{C964D0BD-C3B5-58FC-03ED-007E9C269E82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37" name="TextBox 9">
            <a:extLst>
              <a:ext uri="{FF2B5EF4-FFF2-40B4-BE49-F238E27FC236}">
                <a16:creationId xmlns:a16="http://schemas.microsoft.com/office/drawing/2014/main" id="{497314BC-C0A4-9259-4E5C-6D4BADA24FF8}"/>
              </a:ext>
            </a:extLst>
          </p:cNvPr>
          <p:cNvSpPr txBox="1"/>
          <p:nvPr/>
        </p:nvSpPr>
        <p:spPr>
          <a:xfrm>
            <a:off x="4368362" y="6549570"/>
            <a:ext cx="2643257" cy="8409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Youssef</a:t>
            </a:r>
          </a:p>
          <a:p>
            <a:pPr algn="ctr">
              <a:lnSpc>
                <a:spcPts val="3286"/>
              </a:lnSpc>
            </a:pPr>
            <a:r>
              <a:rPr lang="en-US" sz="2738" spc="136" dirty="0">
                <a:solidFill>
                  <a:srgbClr val="FFFBFB"/>
                </a:solidFill>
                <a:latin typeface="DM Sans"/>
              </a:rPr>
              <a:t> Ashraf</a:t>
            </a:r>
          </a:p>
        </p:txBody>
      </p:sp>
      <p:sp>
        <p:nvSpPr>
          <p:cNvPr id="38" name="TextBox 10">
            <a:extLst>
              <a:ext uri="{FF2B5EF4-FFF2-40B4-BE49-F238E27FC236}">
                <a16:creationId xmlns:a16="http://schemas.microsoft.com/office/drawing/2014/main" id="{98AD4B71-DA5D-2836-48BF-80E8B2531668}"/>
              </a:ext>
            </a:extLst>
          </p:cNvPr>
          <p:cNvSpPr txBox="1"/>
          <p:nvPr/>
        </p:nvSpPr>
        <p:spPr>
          <a:xfrm>
            <a:off x="4430447" y="7615666"/>
            <a:ext cx="2607523" cy="9568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Driver control</a:t>
            </a:r>
          </a:p>
          <a:p>
            <a:pPr algn="ctr">
              <a:lnSpc>
                <a:spcPts val="2464"/>
              </a:lnSpc>
            </a:pPr>
            <a:r>
              <a:rPr lang="en-US" sz="2053" spc="102" dirty="0">
                <a:solidFill>
                  <a:srgbClr val="FFFBFB"/>
                </a:solidFill>
                <a:latin typeface="DM Sans"/>
              </a:rPr>
              <a:t>Driver Lock </a:t>
            </a:r>
          </a:p>
          <a:p>
            <a:pPr algn="ctr">
              <a:lnSpc>
                <a:spcPts val="2464"/>
              </a:lnSpc>
            </a:pPr>
            <a:endParaRPr lang="en-US" sz="2053" spc="102" dirty="0">
              <a:solidFill>
                <a:srgbClr val="FFFBFB"/>
              </a:solidFill>
              <a:latin typeface="DM Sans"/>
            </a:endParaRPr>
          </a:p>
        </p:txBody>
      </p:sp>
      <p:grpSp>
        <p:nvGrpSpPr>
          <p:cNvPr id="39" name="Group 11">
            <a:extLst>
              <a:ext uri="{FF2B5EF4-FFF2-40B4-BE49-F238E27FC236}">
                <a16:creationId xmlns:a16="http://schemas.microsoft.com/office/drawing/2014/main" id="{ABE039C6-EFFF-052A-3E95-BEEB9A5E0880}"/>
              </a:ext>
            </a:extLst>
          </p:cNvPr>
          <p:cNvGrpSpPr>
            <a:grpSpLocks noChangeAspect="1"/>
          </p:cNvGrpSpPr>
          <p:nvPr/>
        </p:nvGrpSpPr>
        <p:grpSpPr>
          <a:xfrm>
            <a:off x="4348888" y="3675564"/>
            <a:ext cx="2706695" cy="2696122"/>
            <a:chOff x="0" y="0"/>
            <a:chExt cx="6502400" cy="6477000"/>
          </a:xfrm>
        </p:grpSpPr>
        <p:sp>
          <p:nvSpPr>
            <p:cNvPr id="40" name="Freeform 12">
              <a:extLst>
                <a:ext uri="{FF2B5EF4-FFF2-40B4-BE49-F238E27FC236}">
                  <a16:creationId xmlns:a16="http://schemas.microsoft.com/office/drawing/2014/main" id="{110CF8B5-A44C-9E48-8F97-9A52BF9CB153}"/>
                </a:ext>
              </a:extLst>
            </p:cNvPr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1" name="Freeform 13">
              <a:extLst>
                <a:ext uri="{FF2B5EF4-FFF2-40B4-BE49-F238E27FC236}">
                  <a16:creationId xmlns:a16="http://schemas.microsoft.com/office/drawing/2014/main" id="{8B5E77E8-2B8D-3616-B0BC-A2A1A662D78D}"/>
                </a:ext>
              </a:extLst>
            </p:cNvPr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pic>
        <p:nvPicPr>
          <p:cNvPr id="42" name="Picture 30">
            <a:extLst>
              <a:ext uri="{FF2B5EF4-FFF2-40B4-BE49-F238E27FC236}">
                <a16:creationId xmlns:a16="http://schemas.microsoft.com/office/drawing/2014/main" id="{B1EC1AD3-942E-B25A-0F12-FA12D05893E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46379"/>
          <a:stretch>
            <a:fillRect/>
          </a:stretch>
        </p:blipFill>
        <p:spPr>
          <a:xfrm>
            <a:off x="4246183" y="10032344"/>
            <a:ext cx="3145217" cy="33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4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3810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3662994" y="337474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t="46379"/>
          <a:stretch>
            <a:fillRect/>
          </a:stretch>
        </p:blipFill>
        <p:spPr>
          <a:xfrm>
            <a:off x="2142191" y="4828880"/>
            <a:ext cx="9752965" cy="103284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838200" y="3396304"/>
            <a:ext cx="10914035" cy="3194995"/>
            <a:chOff x="0" y="0"/>
            <a:chExt cx="3682024" cy="7467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682024" cy="746746"/>
            </a:xfrm>
            <a:custGeom>
              <a:avLst/>
              <a:gdLst/>
              <a:ahLst/>
              <a:cxnLst/>
              <a:rect l="l" t="t" r="r" b="b"/>
              <a:pathLst>
                <a:path w="3682024" h="746746">
                  <a:moveTo>
                    <a:pt x="0" y="0"/>
                  </a:moveTo>
                  <a:lnTo>
                    <a:pt x="3682024" y="0"/>
                  </a:lnTo>
                  <a:lnTo>
                    <a:pt x="3682024" y="746746"/>
                  </a:lnTo>
                  <a:lnTo>
                    <a:pt x="0" y="746746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474235" y="3673321"/>
            <a:ext cx="1156649" cy="117372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t="46379"/>
          <a:stretch>
            <a:fillRect/>
          </a:stretch>
        </p:blipFill>
        <p:spPr>
          <a:xfrm>
            <a:off x="2142191" y="7210022"/>
            <a:ext cx="9752965" cy="1032847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29874" y="918270"/>
            <a:ext cx="12945410" cy="15913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3774"/>
              </a:lnSpc>
            </a:pPr>
            <a:r>
              <a:rPr lang="en-US" sz="8800" spc="978" dirty="0">
                <a:solidFill>
                  <a:srgbClr val="231F20"/>
                </a:solidFill>
                <a:latin typeface="Oswald Bold"/>
              </a:rPr>
              <a:t>PROJECT DESCRIPTION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908899" y="3624745"/>
            <a:ext cx="7132181" cy="2215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39700" indent="484188" algn="just">
              <a:lnSpc>
                <a:spcPct val="100000"/>
              </a:lnSpc>
            </a:pPr>
            <a:r>
              <a:rPr lang="en-US" sz="2400" dirty="0"/>
              <a:t>This project is written in C to control a window motor using tasks controlled by </a:t>
            </a:r>
            <a:r>
              <a:rPr lang="en-US" sz="2400" dirty="0" err="1"/>
              <a:t>FreeRTOS</a:t>
            </a:r>
            <a:r>
              <a:rPr lang="en-US" sz="2400" dirty="0"/>
              <a:t> and is designed to be executed on an embedded system. The code defines several tasks and uses semaphores, mutex locks, and queues for synchronization between these tasks.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2779578" y="7341318"/>
            <a:ext cx="7616557" cy="78154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2286000" y="1253217"/>
            <a:ext cx="13267230" cy="6004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7200" spc="247" dirty="0">
                <a:solidFill>
                  <a:srgbClr val="231F20"/>
                </a:solidFill>
                <a:latin typeface="DM Sans"/>
              </a:rPr>
              <a:t>STRUCTURE</a:t>
            </a: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4479722" y="-4833750"/>
            <a:ext cx="7616557" cy="7815497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-4176364">
            <a:off x="-4105129" y="6530238"/>
            <a:ext cx="7616557" cy="7815497"/>
          </a:xfrm>
          <a:prstGeom prst="rect">
            <a:avLst/>
          </a:prstGeom>
        </p:spPr>
      </p:pic>
      <p:sp>
        <p:nvSpPr>
          <p:cNvPr id="26" name="Frame 25">
            <a:extLst>
              <a:ext uri="{FF2B5EF4-FFF2-40B4-BE49-F238E27FC236}">
                <a16:creationId xmlns:a16="http://schemas.microsoft.com/office/drawing/2014/main" id="{E87BFFF7-D5C2-F667-5F21-B834AC05C812}"/>
              </a:ext>
            </a:extLst>
          </p:cNvPr>
          <p:cNvSpPr/>
          <p:nvPr/>
        </p:nvSpPr>
        <p:spPr>
          <a:xfrm>
            <a:off x="7467600" y="2750209"/>
            <a:ext cx="3886200" cy="162835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ame 26">
            <a:extLst>
              <a:ext uri="{FF2B5EF4-FFF2-40B4-BE49-F238E27FC236}">
                <a16:creationId xmlns:a16="http://schemas.microsoft.com/office/drawing/2014/main" id="{A601E702-EFAB-6369-7B73-AFF26F83ACF3}"/>
              </a:ext>
            </a:extLst>
          </p:cNvPr>
          <p:cNvSpPr/>
          <p:nvPr/>
        </p:nvSpPr>
        <p:spPr>
          <a:xfrm>
            <a:off x="7467600" y="8176987"/>
            <a:ext cx="3886200" cy="162835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ame 27">
            <a:extLst>
              <a:ext uri="{FF2B5EF4-FFF2-40B4-BE49-F238E27FC236}">
                <a16:creationId xmlns:a16="http://schemas.microsoft.com/office/drawing/2014/main" id="{44D95ACE-4C72-198C-9541-E9C4A58A71A2}"/>
              </a:ext>
            </a:extLst>
          </p:cNvPr>
          <p:cNvSpPr/>
          <p:nvPr/>
        </p:nvSpPr>
        <p:spPr>
          <a:xfrm>
            <a:off x="7467600" y="5506671"/>
            <a:ext cx="3886200" cy="162835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DEE59DC8-2DDA-124B-BE13-3C554427A6C0}"/>
              </a:ext>
            </a:extLst>
          </p:cNvPr>
          <p:cNvSpPr/>
          <p:nvPr/>
        </p:nvSpPr>
        <p:spPr>
          <a:xfrm>
            <a:off x="8945070" y="4378562"/>
            <a:ext cx="914400" cy="1128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4B814CE-29C2-5E0F-862E-4A13F302DD4C}"/>
              </a:ext>
            </a:extLst>
          </p:cNvPr>
          <p:cNvSpPr/>
          <p:nvPr/>
        </p:nvSpPr>
        <p:spPr>
          <a:xfrm>
            <a:off x="8950067" y="7091951"/>
            <a:ext cx="914400" cy="11281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54B23C-778C-4110-1344-0878E5C2973E}"/>
              </a:ext>
            </a:extLst>
          </p:cNvPr>
          <p:cNvSpPr txBox="1"/>
          <p:nvPr/>
        </p:nvSpPr>
        <p:spPr>
          <a:xfrm>
            <a:off x="7940935" y="3236069"/>
            <a:ext cx="3238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247" dirty="0">
                <a:solidFill>
                  <a:srgbClr val="231F20"/>
                </a:solidFill>
                <a:latin typeface="DM Sans"/>
              </a:rPr>
              <a:t>Application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2EB7EE-DD0D-8DD7-4849-024A52543198}"/>
              </a:ext>
            </a:extLst>
          </p:cNvPr>
          <p:cNvSpPr txBox="1"/>
          <p:nvPr/>
        </p:nvSpPr>
        <p:spPr>
          <a:xfrm>
            <a:off x="8548893" y="8688892"/>
            <a:ext cx="17236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247" dirty="0">
                <a:solidFill>
                  <a:srgbClr val="231F20"/>
                </a:solidFill>
                <a:latin typeface="DM Sans"/>
              </a:rPr>
              <a:t>MCAL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BAB405C-CE49-8613-DCB1-BC9C1B6C24F4}"/>
              </a:ext>
            </a:extLst>
          </p:cNvPr>
          <p:cNvSpPr txBox="1"/>
          <p:nvPr/>
        </p:nvSpPr>
        <p:spPr>
          <a:xfrm>
            <a:off x="8824318" y="6062801"/>
            <a:ext cx="12366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spc="247" dirty="0">
                <a:solidFill>
                  <a:srgbClr val="231F20"/>
                </a:solidFill>
                <a:latin typeface="DM Sans"/>
              </a:rPr>
              <a:t>HAL</a:t>
            </a:r>
          </a:p>
        </p:txBody>
      </p:sp>
    </p:spTree>
    <p:extLst>
      <p:ext uri="{BB962C8B-B14F-4D97-AF65-F5344CB8AC3E}">
        <p14:creationId xmlns:p14="http://schemas.microsoft.com/office/powerpoint/2010/main" val="335809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INTIALIZATION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9889AD4-BC87-0E28-D013-BECC9A6E58D1}"/>
              </a:ext>
            </a:extLst>
          </p:cNvPr>
          <p:cNvSpPr txBox="1"/>
          <p:nvPr/>
        </p:nvSpPr>
        <p:spPr>
          <a:xfrm>
            <a:off x="7239000" y="3770236"/>
            <a:ext cx="864543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spc="194" dirty="0">
                <a:solidFill>
                  <a:srgbClr val="231F20"/>
                </a:solidFill>
                <a:latin typeface="DM Sans"/>
              </a:rPr>
              <a:t>In the beginning of the main we start by initializing the needed queues, semaphores, and mutex locks.</a:t>
            </a:r>
            <a:endParaRPr lang="en-US" sz="36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F27247E-B611-49DE-7000-C51F298369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63" y="6844406"/>
            <a:ext cx="7369999" cy="28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41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INTIALIZATION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9889AD4-BC87-0E28-D013-BECC9A6E58D1}"/>
              </a:ext>
            </a:extLst>
          </p:cNvPr>
          <p:cNvSpPr txBox="1"/>
          <p:nvPr/>
        </p:nvSpPr>
        <p:spPr>
          <a:xfrm>
            <a:off x="7239000" y="3770236"/>
            <a:ext cx="8688906" cy="18689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Then we call DIO_INIT to initialize</a:t>
            </a:r>
          </a:p>
          <a:p>
            <a:pPr>
              <a:lnSpc>
                <a:spcPts val="2734"/>
              </a:lnSpc>
            </a:pPr>
            <a:endParaRPr lang="en-US" sz="3600" spc="194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the ports needed for the buttons </a:t>
            </a:r>
          </a:p>
          <a:p>
            <a:pPr>
              <a:lnSpc>
                <a:spcPts val="2734"/>
              </a:lnSpc>
            </a:pPr>
            <a:endParaRPr lang="en-US" sz="3600" spc="194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and switches in the DIO.C file.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C84F1CE-7914-729B-6941-56164B2C74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74"/>
          <a:stretch/>
        </p:blipFill>
        <p:spPr>
          <a:xfrm>
            <a:off x="7391400" y="6390824"/>
            <a:ext cx="6423462" cy="3705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9D5226-CB16-5BBE-5D63-7BC35930C59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84"/>
          <a:stretch/>
        </p:blipFill>
        <p:spPr>
          <a:xfrm>
            <a:off x="457200" y="3587694"/>
            <a:ext cx="6192982" cy="567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75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SCHEDULER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>
              <a:solidFill>
                <a:srgbClr val="000000"/>
              </a:solidFill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9889AD4-BC87-0E28-D013-BECC9A6E58D1}"/>
              </a:ext>
            </a:extLst>
          </p:cNvPr>
          <p:cNvSpPr txBox="1"/>
          <p:nvPr/>
        </p:nvSpPr>
        <p:spPr>
          <a:xfrm>
            <a:off x="7239000" y="3770236"/>
            <a:ext cx="8688906" cy="1176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Lastly, we create the tasks and </a:t>
            </a:r>
          </a:p>
          <a:p>
            <a:pPr>
              <a:lnSpc>
                <a:spcPts val="2734"/>
              </a:lnSpc>
            </a:pPr>
            <a:endParaRPr lang="en-US" sz="3600" spc="194" dirty="0">
              <a:solidFill>
                <a:srgbClr val="231F20"/>
              </a:solidFill>
              <a:latin typeface="DM Sans"/>
            </a:endParaRPr>
          </a:p>
          <a:p>
            <a:pPr>
              <a:lnSpc>
                <a:spcPts val="2734"/>
              </a:lnSpc>
            </a:pPr>
            <a:r>
              <a:rPr lang="en-US" sz="3600" spc="194" dirty="0">
                <a:solidFill>
                  <a:srgbClr val="231F20"/>
                </a:solidFill>
                <a:latin typeface="DM Sans"/>
              </a:rPr>
              <a:t>start the scheduler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EC234C-EDD5-BAEC-8B28-3DD0D082E3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061"/>
          <a:stretch/>
        </p:blipFill>
        <p:spPr>
          <a:xfrm>
            <a:off x="152400" y="6578339"/>
            <a:ext cx="12071454" cy="344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82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21875" b="21875"/>
          <a:stretch>
            <a:fillRect/>
          </a:stretch>
        </p:blipFill>
        <p:spPr>
          <a:xfrm flipH="1" flipV="1"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451022" y="-4729397"/>
            <a:ext cx="7616557" cy="7815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2851369" y="-3442596"/>
            <a:ext cx="6709932" cy="6885191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3690980" y="1232286"/>
            <a:ext cx="10906040" cy="1349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 dirty="0">
                <a:solidFill>
                  <a:srgbClr val="FFFFFF"/>
                </a:solidFill>
                <a:latin typeface="Oswald Bold"/>
              </a:rPr>
              <a:t>DRIVER CONTROL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23F0C3-F347-3938-5462-881222BD3E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595"/>
          <a:stretch/>
        </p:blipFill>
        <p:spPr>
          <a:xfrm>
            <a:off x="769418" y="3166550"/>
            <a:ext cx="5815439" cy="70061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847AB3-1B26-CE7C-1654-44F605E96C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0053" y="4315158"/>
            <a:ext cx="9563480" cy="476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286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262</Words>
  <Application>Microsoft Macintosh PowerPoint</Application>
  <PresentationFormat>Custom</PresentationFormat>
  <Paragraphs>76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Montserrat Classic Bold</vt:lpstr>
      <vt:lpstr>Calibri</vt:lpstr>
      <vt:lpstr>DM Sans</vt:lpstr>
      <vt:lpstr>Oswald Bold</vt:lpstr>
      <vt:lpstr>Oswald Bold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minimalist business project presentation </dc:title>
  <cp:lastModifiedBy>Philo Samuel</cp:lastModifiedBy>
  <cp:revision>7</cp:revision>
  <dcterms:created xsi:type="dcterms:W3CDTF">2006-08-16T00:00:00Z</dcterms:created>
  <dcterms:modified xsi:type="dcterms:W3CDTF">2023-05-13T18:10:29Z</dcterms:modified>
  <dc:identifier>DAFimZWcA98</dc:identifier>
</cp:coreProperties>
</file>